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72" r:id="rId13"/>
    <p:sldId id="273" r:id="rId14"/>
    <p:sldId id="274" r:id="rId15"/>
    <p:sldId id="271" r:id="rId16"/>
    <p:sldId id="275" r:id="rId17"/>
    <p:sldId id="270" r:id="rId18"/>
    <p:sldId id="276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2" d="100"/>
          <a:sy n="42" d="100"/>
        </p:scale>
        <p:origin x="72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35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mk-MK" sz="4400" dirty="0" smtClean="0"/>
              <a:t>Преглед на можностите на ВР за тераписки цели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k-MK" dirty="0" smtClean="0"/>
              <a:t>Благоја Евкоски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Преглед на различните типови на третмани</a:t>
            </a:r>
            <a:endParaRPr lang="mk-M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mk-MK" dirty="0" smtClean="0"/>
              <a:t>Третирање на стравови, трауми, парализа и олеснување на болка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9162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Преглед на различните типови на третмани</a:t>
            </a:r>
          </a:p>
        </p:txBody>
      </p:sp>
      <p:pic>
        <p:nvPicPr>
          <p:cNvPr id="5" name="elevator-desktop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14400"/>
            <a:ext cx="6400800" cy="4800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ELEVATOR</a:t>
            </a:r>
            <a:endParaRPr lang="mk-MK" dirty="0" smtClean="0"/>
          </a:p>
          <a:p>
            <a:r>
              <a:rPr lang="mk-MK" dirty="0" smtClean="0"/>
              <a:t>Софтвер развиен од страна на компанијата </a:t>
            </a:r>
            <a:r>
              <a:rPr lang="en-US" dirty="0" smtClean="0"/>
              <a:t>Virtually Better </a:t>
            </a:r>
            <a:r>
              <a:rPr lang="mk-MK" dirty="0" smtClean="0"/>
              <a:t>за да помогне во третирањето на стравот од височини.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37094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Преглед на различните типови на третмани</a:t>
            </a:r>
          </a:p>
        </p:txBody>
      </p:sp>
      <p:pic>
        <p:nvPicPr>
          <p:cNvPr id="5" name="fops3-desktop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63588"/>
            <a:ext cx="6400800" cy="510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FOPS3</a:t>
            </a:r>
            <a:endParaRPr lang="mk-MK" dirty="0" smtClean="0"/>
          </a:p>
          <a:p>
            <a:r>
              <a:rPr lang="mk-MK" dirty="0" smtClean="0"/>
              <a:t>Софтвер </a:t>
            </a:r>
            <a:r>
              <a:rPr lang="mk-MK" dirty="0"/>
              <a:t>развиен од страна на компанијата </a:t>
            </a:r>
            <a:r>
              <a:rPr lang="en-US" dirty="0"/>
              <a:t>Virtually Better </a:t>
            </a:r>
            <a:r>
              <a:rPr lang="mk-MK" dirty="0"/>
              <a:t>за да помогне во третирањето на стравот од </a:t>
            </a:r>
            <a:r>
              <a:rPr lang="mk-MK" dirty="0" smtClean="0"/>
              <a:t>јавно говорење.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16360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Преглед на различните типови на третмани</a:t>
            </a:r>
          </a:p>
        </p:txBody>
      </p:sp>
      <p:pic>
        <p:nvPicPr>
          <p:cNvPr id="5" name="VR THERAPY Bravemind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514475"/>
            <a:ext cx="6400800" cy="3600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BRAVEMIND</a:t>
            </a:r>
          </a:p>
          <a:p>
            <a:r>
              <a:rPr lang="mk-MK" dirty="0" smtClean="0"/>
              <a:t>Софтвер </a:t>
            </a:r>
            <a:r>
              <a:rPr lang="mk-MK" dirty="0"/>
              <a:t>развиен од страна на компанијата </a:t>
            </a:r>
            <a:r>
              <a:rPr lang="en-US" dirty="0"/>
              <a:t>Virtually Better </a:t>
            </a:r>
            <a:r>
              <a:rPr lang="mk-MK" dirty="0"/>
              <a:t>за да помогне во </a:t>
            </a:r>
            <a:r>
              <a:rPr lang="mk-MK" dirty="0" smtClean="0"/>
              <a:t>третирањето на пост-трауматскиот стрес кај поранешните војници во Ирак.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78878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Преглед на различните типови на третмани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6463"/>
          <a:stretch>
            <a:fillRect/>
          </a:stretch>
        </p:blipFill>
        <p:spPr>
          <a:xfrm>
            <a:off x="695400" y="620688"/>
            <a:ext cx="6400800" cy="5257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k-MK" dirty="0" smtClean="0"/>
              <a:t>Третман со помош на виртуелна реалност кај дете со церебрална парализа.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42247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k-MK" dirty="0"/>
              <a:t>Преглед на различните типови на третмани</a:t>
            </a:r>
          </a:p>
        </p:txBody>
      </p:sp>
      <p:pic>
        <p:nvPicPr>
          <p:cNvPr id="5" name="SnowWor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14400"/>
            <a:ext cx="6400800" cy="4800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k-MK" dirty="0" smtClean="0"/>
              <a:t>Софтвер кој помага да се ублажи болката при третирањето на раните кај пациентите со изгореници од висок степен.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64782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Преглед на различните типови на третмани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Малку искуства се поболни за пациентите од третманот на сериозни изгореници</a:t>
            </a:r>
          </a:p>
          <a:p>
            <a:r>
              <a:rPr lang="mk-MK" dirty="0" smtClean="0"/>
              <a:t>Еден од најдобрите начини да се ублажи болката додека трае третманот е со помош на одвлекување на вниманието од неа</a:t>
            </a:r>
          </a:p>
          <a:p>
            <a:r>
              <a:rPr lang="mk-MK" dirty="0" smtClean="0"/>
              <a:t>Овие пациенти изјавуваат дека болката драматично се намалува доколку нивното внимание е насочено кон виртуелен свет додека трае третманот</a:t>
            </a:r>
          </a:p>
          <a:p>
            <a:r>
              <a:rPr lang="mk-MK" dirty="0" smtClean="0"/>
              <a:t>Со помош на магнетна резонанца се </a:t>
            </a:r>
            <a:r>
              <a:rPr lang="mk-MK" smtClean="0"/>
              <a:t>покажува дека користењето на виртуелна реалност всушност ја намалува активноста во мозокот која е поврзана со болка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486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Преглед на различните типови на третмани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k-MK" dirty="0" smtClean="0"/>
              <a:t>Останати ситуации во кои ТВР наоѓа примена:</a:t>
            </a:r>
          </a:p>
          <a:p>
            <a:r>
              <a:rPr lang="mk-MK" dirty="0" smtClean="0"/>
              <a:t>Страв од летање</a:t>
            </a:r>
          </a:p>
          <a:p>
            <a:r>
              <a:rPr lang="mk-MK" dirty="0" smtClean="0"/>
              <a:t>Агорафобија (страв од одредени места или ситуации)</a:t>
            </a:r>
          </a:p>
          <a:p>
            <a:r>
              <a:rPr lang="mk-MK" dirty="0" smtClean="0"/>
              <a:t>Аутизам</a:t>
            </a:r>
          </a:p>
          <a:p>
            <a:r>
              <a:rPr lang="mk-MK" dirty="0" smtClean="0"/>
              <a:t>Пореметувања во исхраната</a:t>
            </a:r>
          </a:p>
          <a:p>
            <a:r>
              <a:rPr lang="mk-MK" dirty="0" smtClean="0"/>
              <a:t>Клаустрофобија (страв од затворен простор)</a:t>
            </a:r>
            <a:endParaRPr lang="en-US" dirty="0" smtClean="0"/>
          </a:p>
          <a:p>
            <a:r>
              <a:rPr lang="mk-MK" dirty="0" smtClean="0"/>
              <a:t>Страв од управување со возила</a:t>
            </a:r>
          </a:p>
          <a:p>
            <a:r>
              <a:rPr lang="mk-MK" dirty="0" smtClean="0"/>
              <a:t>Потешкотии во задржувањето на внимание и концентрација</a:t>
            </a:r>
          </a:p>
          <a:p>
            <a:endParaRPr lang="en-US" dirty="0" smtClean="0"/>
          </a:p>
          <a:p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80079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Предности и недостатоци</a:t>
            </a:r>
            <a:endParaRPr lang="mk-M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mk-MK" dirty="0" smtClean="0"/>
              <a:t>Предности и недостатоци на терапиите со помош на ВР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79859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Предности и недостатоци</a:t>
            </a:r>
            <a:endParaRPr lang="mk-M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k-MK" dirty="0" smtClean="0"/>
              <a:t>Предности</a:t>
            </a:r>
            <a:endParaRPr lang="mk-M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mk-MK" dirty="0" smtClean="0"/>
              <a:t>Еколошка валидност</a:t>
            </a:r>
          </a:p>
          <a:p>
            <a:r>
              <a:rPr lang="mk-MK" dirty="0" smtClean="0"/>
              <a:t>Контрола и конзистентност на стимулите</a:t>
            </a:r>
          </a:p>
          <a:p>
            <a:r>
              <a:rPr lang="mk-MK" dirty="0" smtClean="0"/>
              <a:t>Одговор во реално време</a:t>
            </a:r>
          </a:p>
          <a:p>
            <a:r>
              <a:rPr lang="mk-MK" dirty="0" smtClean="0"/>
              <a:t>Безбедна околина за тестирање и тренинг</a:t>
            </a:r>
          </a:p>
          <a:p>
            <a:r>
              <a:rPr lang="mk-MK" dirty="0" smtClean="0"/>
              <a:t>Забавен фактор за зголемување на мотивацијата</a:t>
            </a:r>
          </a:p>
          <a:p>
            <a:r>
              <a:rPr lang="mk-MK" dirty="0" smtClean="0"/>
              <a:t>Околини со ниска цена кои лесно се дистрибуираат и дуплицираат</a:t>
            </a:r>
            <a:endParaRPr lang="mk-M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mk-MK" dirty="0" smtClean="0"/>
              <a:t>Недостатоци</a:t>
            </a:r>
            <a:endParaRPr lang="mk-MK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mk-MK" dirty="0" smtClean="0"/>
              <a:t>Недостаток на методи за интеракција</a:t>
            </a:r>
          </a:p>
          <a:p>
            <a:r>
              <a:rPr lang="mk-MK" dirty="0" smtClean="0"/>
              <a:t>Користење на жици и екрани</a:t>
            </a:r>
          </a:p>
          <a:p>
            <a:r>
              <a:rPr lang="mk-MK" dirty="0" smtClean="0"/>
              <a:t>С</a:t>
            </a:r>
            <a:r>
              <a:rPr lang="en-US" dirty="0" smtClean="0"/>
              <a:t>è </a:t>
            </a:r>
            <a:r>
              <a:rPr lang="mk-MK" dirty="0" smtClean="0"/>
              <a:t>уште неразвиен инженерски процес за создавање</a:t>
            </a:r>
          </a:p>
          <a:p>
            <a:r>
              <a:rPr lang="mk-MK" dirty="0" smtClean="0"/>
              <a:t>Компатибилност помеѓу платформи</a:t>
            </a:r>
          </a:p>
          <a:p>
            <a:r>
              <a:rPr lang="mk-MK" dirty="0" smtClean="0"/>
              <a:t>Нефлексибилност од страната на корисникот</a:t>
            </a:r>
          </a:p>
        </p:txBody>
      </p:sp>
    </p:spTree>
    <p:extLst>
      <p:ext uri="{BB962C8B-B14F-4D97-AF65-F5344CB8AC3E}">
        <p14:creationId xmlns:p14="http://schemas.microsoft.com/office/powerpoint/2010/main" val="82137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Содржина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Наместо вовед</a:t>
            </a:r>
          </a:p>
          <a:p>
            <a:r>
              <a:rPr lang="mk-MK" dirty="0" smtClean="0"/>
              <a:t>Основи на терапиите со ВР</a:t>
            </a:r>
          </a:p>
          <a:p>
            <a:r>
              <a:rPr lang="mk-MK" dirty="0" smtClean="0"/>
              <a:t>Преглед на различните типови на третмани</a:t>
            </a:r>
          </a:p>
          <a:p>
            <a:r>
              <a:rPr lang="mk-MK" dirty="0" smtClean="0"/>
              <a:t>Предности и </a:t>
            </a:r>
            <a:r>
              <a:rPr lang="mk-MK" dirty="0" smtClean="0"/>
              <a:t>недостатоци</a:t>
            </a:r>
          </a:p>
          <a:p>
            <a:r>
              <a:rPr lang="mk-MK" dirty="0" smtClean="0"/>
              <a:t>Референци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3951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Референци</a:t>
            </a:r>
            <a:endParaRPr lang="mk-M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k-MK" dirty="0" smtClean="0"/>
              <a:t>Литература користена за изработка на презентацијата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87608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Референци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Hoffman, Hunter G. "Virtual-reality therapy." </a:t>
            </a:r>
            <a:r>
              <a:rPr lang="en-US" i="1" dirty="0"/>
              <a:t>SCIENTIFIC AMERICAN-AMERICAN EDITION-</a:t>
            </a:r>
            <a:r>
              <a:rPr lang="en-US" dirty="0"/>
              <a:t> 291 (2004): 58-65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North, Max M., Sarah M. North, and J. Coble. "Virtual reality therapy." </a:t>
            </a:r>
            <a:r>
              <a:rPr lang="en-US" i="1" dirty="0"/>
              <a:t>IPI</a:t>
            </a:r>
            <a:r>
              <a:rPr lang="en-US" dirty="0"/>
              <a:t>(1996</a:t>
            </a:r>
            <a:r>
              <a:rPr lang="en-US" dirty="0" smtClean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You, Sung H., et al. "Cortical reorganization induced by virtual reality therapy in a child with </a:t>
            </a:r>
            <a:r>
              <a:rPr lang="en-US" dirty="0" err="1"/>
              <a:t>hemiparetic</a:t>
            </a:r>
            <a:r>
              <a:rPr lang="en-US" dirty="0"/>
              <a:t> cerebral palsy." </a:t>
            </a:r>
            <a:r>
              <a:rPr lang="en-US" i="1" dirty="0"/>
              <a:t>Developmental Medicine &amp; Child Neurology</a:t>
            </a:r>
            <a:r>
              <a:rPr lang="en-US" dirty="0"/>
              <a:t> 47.09 (2005): 628-635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North, Max M., Sarah M. North, and Joseph R. Coble. "Virtual reality therapy: An effective treatment for psychological disorders." </a:t>
            </a:r>
            <a:r>
              <a:rPr lang="en-US" i="1" dirty="0"/>
              <a:t>Studies in health technology and informatics</a:t>
            </a:r>
            <a:r>
              <a:rPr lang="en-US" dirty="0"/>
              <a:t> (1997): 59-70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Wiederhold</a:t>
            </a:r>
            <a:r>
              <a:rPr lang="en-US" dirty="0"/>
              <a:t>, Brenda K., Richard </a:t>
            </a:r>
            <a:r>
              <a:rPr lang="en-US" dirty="0" err="1"/>
              <a:t>Gevirtz</a:t>
            </a:r>
            <a:r>
              <a:rPr lang="en-US" dirty="0"/>
              <a:t>, and Mark D. </a:t>
            </a:r>
            <a:r>
              <a:rPr lang="en-US" dirty="0" err="1"/>
              <a:t>Wiederhold</a:t>
            </a:r>
            <a:r>
              <a:rPr lang="en-US" dirty="0"/>
              <a:t>. "Fear of flying: A case report using virtual reality therapy with physiological monitoring."</a:t>
            </a:r>
            <a:r>
              <a:rPr lang="en-US" i="1" dirty="0" err="1"/>
              <a:t>CyberPsychology</a:t>
            </a:r>
            <a:r>
              <a:rPr lang="en-US" i="1" dirty="0"/>
              <a:t> &amp; Behavior</a:t>
            </a:r>
            <a:r>
              <a:rPr lang="en-US" dirty="0"/>
              <a:t> 1.2 (1998): 97-103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63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Референци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 err="1"/>
              <a:t>Wiederhold</a:t>
            </a:r>
            <a:r>
              <a:rPr lang="en-US" dirty="0"/>
              <a:t>, Brenda K., et al. "Physiological monitoring as an objective tool in virtual reality therapy." </a:t>
            </a:r>
            <a:r>
              <a:rPr lang="en-US" i="1" dirty="0" err="1"/>
              <a:t>CyberPsychology</a:t>
            </a:r>
            <a:r>
              <a:rPr lang="en-US" i="1" dirty="0"/>
              <a:t> &amp; Behavior</a:t>
            </a:r>
            <a:r>
              <a:rPr lang="en-US" dirty="0"/>
              <a:t> 5.1 (2002): 77-82</a:t>
            </a:r>
            <a:r>
              <a:rPr lang="en-US" dirty="0" smtClean="0"/>
              <a:t>.</a:t>
            </a:r>
            <a:endParaRPr lang="mk-MK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 err="1"/>
              <a:t>Krijn</a:t>
            </a:r>
            <a:r>
              <a:rPr lang="en-US" dirty="0"/>
              <a:t>, </a:t>
            </a:r>
            <a:r>
              <a:rPr lang="en-US" dirty="0" err="1"/>
              <a:t>Merel</a:t>
            </a:r>
            <a:r>
              <a:rPr lang="en-US" dirty="0"/>
              <a:t>, et al. "Virtual reality exposure therapy of anxiety disorders: A review." </a:t>
            </a:r>
            <a:r>
              <a:rPr lang="en-US" i="1" dirty="0"/>
              <a:t>Clinical psychology review</a:t>
            </a:r>
            <a:r>
              <a:rPr lang="en-US" dirty="0"/>
              <a:t> 24.3 (2004): 259-281</a:t>
            </a:r>
            <a:r>
              <a:rPr lang="en-US" dirty="0" smtClean="0"/>
              <a:t>.</a:t>
            </a:r>
            <a:endParaRPr lang="mk-MK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Rizzo, Albert, and Gerard Kim. "A SWOT analysis of the field of virtual reality rehabilitation and therapy." </a:t>
            </a:r>
            <a:r>
              <a:rPr lang="en-US" i="1" dirty="0"/>
              <a:t>Presence</a:t>
            </a:r>
            <a:r>
              <a:rPr lang="en-US" dirty="0"/>
              <a:t> 14.2 (2005): 119-146</a:t>
            </a:r>
            <a:r>
              <a:rPr lang="en-US" dirty="0" smtClean="0"/>
              <a:t>.</a:t>
            </a:r>
            <a:endParaRPr lang="mk-MK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Virtually </a:t>
            </a:r>
            <a:r>
              <a:rPr lang="en-US" dirty="0" smtClean="0"/>
              <a:t>Better Videos. </a:t>
            </a:r>
            <a:r>
              <a:rPr lang="en-US" dirty="0"/>
              <a:t>(</a:t>
            </a:r>
            <a:r>
              <a:rPr lang="en-US" dirty="0" err="1"/>
              <a:t>n.d.</a:t>
            </a:r>
            <a:r>
              <a:rPr lang="en-US" dirty="0"/>
              <a:t>). Retrieved May 12, 2015, from https://vimeo.com/virtuallybetter </a:t>
            </a:r>
            <a:endParaRPr lang="en-US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PTSD Treatment Prototype. (</a:t>
            </a:r>
            <a:r>
              <a:rPr lang="en-US" dirty="0" err="1"/>
              <a:t>n.d.</a:t>
            </a:r>
            <a:r>
              <a:rPr lang="en-US" dirty="0"/>
              <a:t>). Retrieved May 12, 2015, from http://ict.usc.edu/prototypes/pts/ 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58546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Наместо вовед</a:t>
            </a:r>
            <a:endParaRPr lang="mk-M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k-MK" dirty="0" smtClean="0"/>
              <a:t>Податоци за менталното здравје во САД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1456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Наместо вовед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33% од пациентите кои пријавиле болки во градите, болка во абдоменот или несоница страдаат од некаков страв или растројство</a:t>
            </a:r>
          </a:p>
          <a:p>
            <a:r>
              <a:rPr lang="mk-MK" dirty="0" smtClean="0"/>
              <a:t>Во </a:t>
            </a:r>
            <a:r>
              <a:rPr lang="en-US" dirty="0" smtClean="0"/>
              <a:t>2009</a:t>
            </a:r>
            <a:r>
              <a:rPr lang="mk-MK" dirty="0" smtClean="0"/>
              <a:t> година, вкупните трошоци за ментално здравје во САД биле 147 милијарди долари, од кои 46 милијарди биле потрошени во третирање на стравови или растројства</a:t>
            </a:r>
          </a:p>
          <a:p>
            <a:r>
              <a:rPr lang="mk-MK" dirty="0" smtClean="0"/>
              <a:t>23 милиони американци страдале од некој страв или растројство во некоја точка од нивниот живот</a:t>
            </a:r>
          </a:p>
          <a:p>
            <a:r>
              <a:rPr lang="mk-MK" dirty="0" smtClean="0"/>
              <a:t>Стравот од летање е еден од најчестите стравови кај државјаните на САД, и дури 10-20% од популацијата страда од овој тип на страв</a:t>
            </a:r>
          </a:p>
          <a:p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8172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Наместо вовед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Основниот пристап за третирање на стравови е терапија со соочување на пациентот со неговиот страв во комбинација со процедури за релаксација</a:t>
            </a:r>
          </a:p>
          <a:p>
            <a:r>
              <a:rPr lang="mk-MK" dirty="0" smtClean="0"/>
              <a:t>Соочување на пациентот со неговиот страв се врши со изложување на пациентот во директна ситуација која за него го предизвикува стравот</a:t>
            </a:r>
          </a:p>
          <a:p>
            <a:r>
              <a:rPr lang="mk-MK" dirty="0" smtClean="0"/>
              <a:t>За разлика од овој пристап, терапијата со помош на виртуелна реалност го изложува пациентот на истата ситуација, но овој пат во виртуелна околина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2811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Основи на терапиите со ВР</a:t>
            </a:r>
            <a:endParaRPr lang="mk-M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mk-MK" dirty="0"/>
              <a:t>Основите на процесот на терапија со помош на виртуелна </a:t>
            </a:r>
            <a:r>
              <a:rPr lang="mk-MK" dirty="0" smtClean="0"/>
              <a:t>реалност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5982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Основи на терапиите со ВР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Клучот на терапиите со виртуелна реалност (ТВР) е тоа што ги соочува клиентите со нивните најдлабоки стравови во безопасна околина</a:t>
            </a:r>
          </a:p>
          <a:p>
            <a:r>
              <a:rPr lang="mk-MK" dirty="0" smtClean="0"/>
              <a:t>Во традиционалните тераписки методи, терапевтот често мора да замисли што се случува во умот на клиентот, што не е случај во ТВР</a:t>
            </a:r>
          </a:p>
          <a:p>
            <a:r>
              <a:rPr lang="mk-MK" dirty="0" smtClean="0"/>
              <a:t>ТВР може да генерира многу посилни стимули од стандардните техники</a:t>
            </a:r>
          </a:p>
          <a:p>
            <a:r>
              <a:rPr lang="mk-MK" dirty="0" smtClean="0"/>
              <a:t>ТВР често може да создаде ситуации кои се премногу тешки или невозможни за создавање со традиционалните техники</a:t>
            </a:r>
          </a:p>
          <a:p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7299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Основи на терапиите со ВР</a:t>
            </a:r>
            <a:endParaRPr lang="mk-MK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7357720" cy="30140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k-MK" dirty="0" smtClean="0"/>
              <a:t>Технологиите кои најчесто се користат се видео дисплеј монтиран на главата на клиентот заедно со единица за следење на погледот и уреди кои предизвикуваат звучни и тактилни стимули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41077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Основи на терапиите со ВР</a:t>
            </a:r>
            <a:endParaRPr lang="mk-M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dirty="0" smtClean="0"/>
              <a:t>Во првата лабораториска сесија која трае околу 20 минути, клиентот се запознава со околината и се елиминираат сцените кои не се ефективни во предизвикување на страв кај клиентот</a:t>
            </a:r>
          </a:p>
          <a:p>
            <a:r>
              <a:rPr lang="mk-MK" dirty="0" smtClean="0"/>
              <a:t>Потоа клиентот 2 месеци посетува неделни сесии кои траат 15 до 20 минути</a:t>
            </a:r>
          </a:p>
          <a:p>
            <a:r>
              <a:rPr lang="mk-MK" dirty="0" smtClean="0"/>
              <a:t>Терапијата започнува со најмалку страшната ситуација, и како што клиентот напредува ситуациите се менуваат кон најстрашната ситуација за него</a:t>
            </a:r>
          </a:p>
          <a:p>
            <a:r>
              <a:rPr lang="mk-MK" dirty="0" smtClean="0"/>
              <a:t>Неудобноста се мери во </a:t>
            </a:r>
            <a:r>
              <a:rPr lang="en-US" dirty="0" smtClean="0"/>
              <a:t>Subjective Units of </a:t>
            </a:r>
            <a:r>
              <a:rPr lang="en-US" dirty="0" err="1" smtClean="0"/>
              <a:t>Distrubance</a:t>
            </a:r>
            <a:r>
              <a:rPr lang="en-US" dirty="0" smtClean="0"/>
              <a:t> (SUD) </a:t>
            </a:r>
            <a:r>
              <a:rPr lang="mk-MK" dirty="0" smtClean="0"/>
              <a:t>скала од 1 до 10</a:t>
            </a:r>
            <a:endParaRPr lang="en-US" dirty="0" smtClean="0"/>
          </a:p>
          <a:p>
            <a:r>
              <a:rPr lang="mk-MK" dirty="0" smtClean="0"/>
              <a:t>Битна мерка е и </a:t>
            </a:r>
            <a:r>
              <a:rPr lang="en-US" dirty="0" smtClean="0"/>
              <a:t>Skin resistance (SR) </a:t>
            </a:r>
            <a:r>
              <a:rPr lang="mk-MK" dirty="0" smtClean="0"/>
              <a:t>која го мери присуството на пот на кожата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9720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9827B5-A90F-45DE-9A48-E01BF3AFCC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office city sketch presentation background (widescreen)</Template>
  <TotalTime>0</TotalTime>
  <Words>804</Words>
  <Application>Microsoft Office PowerPoint</Application>
  <PresentationFormat>Widescreen</PresentationFormat>
  <Paragraphs>93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Century Schoolbook</vt:lpstr>
      <vt:lpstr>CITY SKETCH 16X9</vt:lpstr>
      <vt:lpstr>Преглед на можностите на ВР за тераписки цели</vt:lpstr>
      <vt:lpstr>Содржина</vt:lpstr>
      <vt:lpstr>Наместо вовед</vt:lpstr>
      <vt:lpstr>Наместо вовед</vt:lpstr>
      <vt:lpstr>Наместо вовед</vt:lpstr>
      <vt:lpstr>Основи на терапиите со ВР</vt:lpstr>
      <vt:lpstr>Основи на терапиите со ВР</vt:lpstr>
      <vt:lpstr>Основи на терапиите со ВР</vt:lpstr>
      <vt:lpstr>Основи на терапиите со ВР</vt:lpstr>
      <vt:lpstr>Преглед на различните типови на третмани</vt:lpstr>
      <vt:lpstr>Преглед на различните типови на третмани</vt:lpstr>
      <vt:lpstr>Преглед на различните типови на третмани</vt:lpstr>
      <vt:lpstr>Преглед на различните типови на третмани</vt:lpstr>
      <vt:lpstr>Преглед на различните типови на третмани</vt:lpstr>
      <vt:lpstr>Преглед на различните типови на третмани</vt:lpstr>
      <vt:lpstr>Преглед на различните типови на третмани</vt:lpstr>
      <vt:lpstr>Преглед на различните типови на третмани</vt:lpstr>
      <vt:lpstr>Предности и недостатоци</vt:lpstr>
      <vt:lpstr>Предности и недостатоци</vt:lpstr>
      <vt:lpstr>Референци</vt:lpstr>
      <vt:lpstr>Референци</vt:lpstr>
      <vt:lpstr>Референци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2015-05-11T14:30:19Z</dcterms:created>
  <dcterms:modified xsi:type="dcterms:W3CDTF">2015-05-12T10:12:03Z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TC030310109991</vt:lpwstr>
  </property>
</Properties>
</file>